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"/>
  </p:notesMasterIdLst>
  <p:sldIdLst>
    <p:sldId id="257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277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19990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7034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1556">
          <p15:clr>
            <a:srgbClr val="A4A3A4"/>
          </p15:clr>
        </p15:guide>
        <p15:guide id="4" pos="154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E5B"/>
    <a:srgbClr val="488879"/>
    <a:srgbClr val="FFFFFF"/>
    <a:srgbClr val="002164"/>
    <a:srgbClr val="000000"/>
    <a:srgbClr val="A7C4FF"/>
    <a:srgbClr val="0046D2"/>
    <a:srgbClr val="C0C0C0"/>
    <a:srgbClr val="FF0000"/>
    <a:srgbClr val="698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5932" autoAdjust="0"/>
  </p:normalViewPr>
  <p:slideViewPr>
    <p:cSldViewPr snapToGrid="0">
      <p:cViewPr>
        <p:scale>
          <a:sx n="14" d="100"/>
          <a:sy n="14" d="100"/>
        </p:scale>
        <p:origin x="1350" y="138"/>
      </p:cViewPr>
      <p:guideLst>
        <p:guide orient="horz" pos="5289"/>
        <p:guide orient="horz" pos="22086"/>
        <p:guide orient="horz" pos="1556"/>
        <p:guide pos="154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6300" y="692150"/>
            <a:ext cx="24241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7EDDF8-D6D9-463B-9936-2A07CC8CE5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0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7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4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470091" y="7199948"/>
            <a:ext cx="21639742" cy="9599930"/>
          </a:xfrm>
          <a:ln>
            <a:noFill/>
          </a:ln>
        </p:spPr>
        <p:txBody>
          <a:bodyPr vert="horz" tIns="0" rIns="6994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1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470092" y="16947572"/>
            <a:ext cx="21648143" cy="9199933"/>
          </a:xfrm>
        </p:spPr>
        <p:txBody>
          <a:bodyPr lIns="0" rIns="69941"/>
          <a:lstStyle>
            <a:lvl1pPr marL="0" marR="174853" indent="0" algn="r">
              <a:buNone/>
              <a:defRPr>
                <a:solidFill>
                  <a:schemeClr val="tx1"/>
                </a:solidFill>
              </a:defRPr>
            </a:lvl1pPr>
            <a:lvl2pPr marL="1748533" indent="0" algn="ctr">
              <a:buNone/>
            </a:lvl2pPr>
            <a:lvl3pPr marL="3497066" indent="0" algn="ctr">
              <a:buNone/>
            </a:lvl3pPr>
            <a:lvl4pPr marL="5245598" indent="0" algn="ctr">
              <a:buNone/>
            </a:lvl4pPr>
            <a:lvl5pPr marL="6994131" indent="0" algn="ctr">
              <a:buNone/>
            </a:lvl5pPr>
            <a:lvl6pPr marL="8742664" indent="0" algn="ctr">
              <a:buNone/>
            </a:lvl6pPr>
            <a:lvl7pPr marL="10491197" indent="0" algn="ctr">
              <a:buNone/>
            </a:lvl7pPr>
            <a:lvl8pPr marL="12239730" indent="0" algn="ctr">
              <a:buNone/>
            </a:lvl8pPr>
            <a:lvl9pPr marL="1398826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4799973"/>
            <a:ext cx="5670351" cy="273581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9" y="4799973"/>
            <a:ext cx="16591029" cy="273581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691" y="6911950"/>
            <a:ext cx="21421329" cy="715194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1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691" y="14197608"/>
            <a:ext cx="21421329" cy="7924939"/>
          </a:xfrm>
        </p:spPr>
        <p:txBody>
          <a:bodyPr lIns="174853" rIns="174853" anchor="t"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7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0795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 tIns="174853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9" y="9738764"/>
            <a:ext cx="11135067" cy="3461140"/>
          </a:xfrm>
        </p:spPr>
        <p:txBody>
          <a:bodyPr lIns="174853" tIns="0" rIns="174853" bIns="0" anchor="ctr">
            <a:noAutofit/>
          </a:bodyPr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046" y="9762435"/>
            <a:ext cx="11139442" cy="3437472"/>
          </a:xfrm>
        </p:spPr>
        <p:txBody>
          <a:bodyPr lIns="174853" tIns="0" rIns="174853" bIns="0" anchor="ctr"/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079" y="13199904"/>
            <a:ext cx="11135067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6" y="13199904"/>
            <a:ext cx="11139442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7" y="3695974"/>
            <a:ext cx="22891420" cy="5999956"/>
          </a:xfrm>
        </p:spPr>
        <p:txBody>
          <a:bodyPr vert="horz" tIns="17485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9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118" y="2699990"/>
            <a:ext cx="7560469" cy="609995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9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118" y="8799936"/>
            <a:ext cx="7560469" cy="23999825"/>
          </a:xfrm>
        </p:spPr>
        <p:txBody>
          <a:bodyPr lIns="69941" rIns="69941"/>
          <a:lstStyle>
            <a:lvl1pPr marL="0" indent="0" algn="l">
              <a:buNone/>
              <a:defRPr sz="5400"/>
            </a:lvl1pPr>
            <a:lvl2pPr indent="0" algn="l">
              <a:buNone/>
              <a:defRPr sz="4600"/>
            </a:lvl2pPr>
            <a:lvl3pPr indent="0" algn="l">
              <a:buNone/>
              <a:defRPr sz="3800"/>
            </a:lvl3pPr>
            <a:lvl4pPr indent="0" algn="l">
              <a:buNone/>
              <a:defRPr sz="3400"/>
            </a:lvl4pPr>
            <a:lvl5pPr indent="0" algn="l">
              <a:buNone/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53112" y="8799936"/>
            <a:ext cx="14088374" cy="23999825"/>
          </a:xfrm>
        </p:spPr>
        <p:txBody>
          <a:bodyPr tIns="0"/>
          <a:lstStyle>
            <a:lvl1pPr>
              <a:defRPr sz="10700"/>
            </a:lvl1pPr>
            <a:lvl2pPr>
              <a:defRPr sz="9900"/>
            </a:lvl2pPr>
            <a:lvl3pPr>
              <a:defRPr sz="9200"/>
            </a:lvl3pPr>
            <a:lvl4pPr>
              <a:defRPr sz="77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8725057" y="5816634"/>
            <a:ext cx="14490899" cy="2159984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2060006" y="28135066"/>
            <a:ext cx="428426" cy="81599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05" y="6178414"/>
            <a:ext cx="6098779" cy="8307661"/>
          </a:xfrm>
        </p:spPr>
        <p:txBody>
          <a:bodyPr vert="horz" lIns="174853" tIns="174853" rIns="174853" bIns="174853" anchor="b"/>
          <a:lstStyle>
            <a:lvl1pPr algn="l">
              <a:buNone/>
              <a:defRPr sz="77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0104" y="14849157"/>
            <a:ext cx="6090378" cy="11439917"/>
          </a:xfrm>
        </p:spPr>
        <p:txBody>
          <a:bodyPr lIns="244794" rIns="174853" bIns="174853" anchor="t"/>
          <a:lstStyle>
            <a:lvl1pPr marL="0" indent="0" algn="l">
              <a:spcBef>
                <a:spcPts val="956"/>
              </a:spcBef>
              <a:buFontTx/>
              <a:buNone/>
              <a:defRPr sz="5000"/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8/4/2016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61381" y="33366427"/>
            <a:ext cx="1680104" cy="1916653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9607112" y="6296631"/>
            <a:ext cx="12726789" cy="2063985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2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6252" y="3053311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2075749" y="32649765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6252" y="-3750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075749" y="-37498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  <a:prstGeom prst="rect">
            <a:avLst/>
          </a:prstGeom>
        </p:spPr>
        <p:txBody>
          <a:bodyPr vert="horz" lIns="0" tIns="17485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260079" y="10159926"/>
            <a:ext cx="22681407" cy="23039832"/>
          </a:xfrm>
          <a:prstGeom prst="rect">
            <a:avLst/>
          </a:prstGeom>
        </p:spPr>
        <p:txBody>
          <a:bodyPr vert="horz" lIns="349707" tIns="174853" rIns="349707" bIns="17485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60079" y="33366427"/>
            <a:ext cx="5880365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8/4/2016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350456" y="33366427"/>
            <a:ext cx="9240573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1841355" y="33366427"/>
            <a:ext cx="2100131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2413" y="1062503"/>
            <a:ext cx="25302292" cy="34079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19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049120" indent="-10491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47946" indent="-94420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indent="-94420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6185" indent="-8043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305" indent="-8043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6644425" indent="-8043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343838" indent="-69941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392958" indent="-699413" algn="l" rtl="0" eaLnBrk="1" latinLnBrk="0" hangingPunct="1">
        <a:spcBef>
          <a:spcPct val="20000"/>
        </a:spcBef>
        <a:buClr>
          <a:schemeClr val="tx2"/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9442077" indent="-69941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39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5201563" cy="3599973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7562" y="3674623"/>
            <a:ext cx="24285239" cy="31464455"/>
            <a:chOff x="-15689" y="3851907"/>
            <a:chExt cx="24285239" cy="32426750"/>
          </a:xfrm>
          <a:solidFill>
            <a:srgbClr val="FFFFFF">
              <a:alpha val="50196"/>
            </a:srgbClr>
          </a:solidFill>
        </p:grpSpPr>
        <p:grpSp>
          <p:nvGrpSpPr>
            <p:cNvPr id="5" name="Group 4"/>
            <p:cNvGrpSpPr/>
            <p:nvPr/>
          </p:nvGrpSpPr>
          <p:grpSpPr>
            <a:xfrm>
              <a:off x="-15689" y="9815334"/>
              <a:ext cx="24285239" cy="26463323"/>
              <a:chOff x="9024" y="7973365"/>
              <a:chExt cx="24285239" cy="28773113"/>
            </a:xfrm>
            <a:grpFill/>
          </p:grpSpPr>
          <p:sp>
            <p:nvSpPr>
              <p:cNvPr id="7" name="AutoShape 50"/>
              <p:cNvSpPr>
                <a:spLocks noChangeArrowheads="1"/>
              </p:cNvSpPr>
              <p:nvPr/>
            </p:nvSpPr>
            <p:spPr bwMode="auto">
              <a:xfrm>
                <a:off x="9024" y="8008337"/>
                <a:ext cx="11887200" cy="28738141"/>
              </a:xfrm>
              <a:prstGeom prst="roundRect">
                <a:avLst>
                  <a:gd name="adj" fmla="val 7000"/>
                </a:avLst>
              </a:prstGeom>
              <a:solidFill>
                <a:srgbClr val="FFFFFF"/>
              </a:solidFill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" name="AutoShape 4"/>
              <p:cNvSpPr>
                <a:spLocks noChangeArrowheads="1"/>
              </p:cNvSpPr>
              <p:nvPr/>
            </p:nvSpPr>
            <p:spPr bwMode="auto">
              <a:xfrm>
                <a:off x="12407063" y="7973365"/>
                <a:ext cx="11887200" cy="28773113"/>
              </a:xfrm>
              <a:prstGeom prst="roundRect">
                <a:avLst>
                  <a:gd name="adj" fmla="val 7000"/>
                </a:avLst>
              </a:prstGeom>
              <a:solidFill>
                <a:srgbClr val="FFFFFF"/>
              </a:solidFill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ounded Rectangle 5"/>
            <p:cNvSpPr/>
            <p:nvPr/>
          </p:nvSpPr>
          <p:spPr bwMode="auto">
            <a:xfrm>
              <a:off x="290648" y="3851907"/>
              <a:ext cx="23621661" cy="5349631"/>
            </a:xfrm>
            <a:prstGeom prst="roundRect">
              <a:avLst/>
            </a:prstGeom>
            <a:blipFill>
              <a:blip r:embed="rId3"/>
              <a:stretch>
                <a:fillRect/>
              </a:stretch>
            </a:blipFill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6722" rtl="1"/>
              <a:endParaRPr lang="en-US" sz="3100" dirty="0"/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 (</a:t>
              </a:r>
              <a:r>
                <a:rPr lang="fa-IR" sz="6000" dirty="0">
                  <a:cs typeface="B Titr" pitchFamily="2" charset="-78"/>
                </a:rPr>
                <a:t>عنوان مقاله </a:t>
              </a:r>
              <a:r>
                <a:rPr lang="fa-IR" sz="6000" dirty="0" smtClean="0">
                  <a:cs typeface="B Titr" pitchFamily="2" charset="-78"/>
                </a:rPr>
                <a:t>با </a:t>
              </a:r>
              <a:r>
                <a:rPr lang="fa-IR" sz="6000" dirty="0">
                  <a:cs typeface="B Titr" pitchFamily="2" charset="-78"/>
                </a:rPr>
                <a:t>قلم </a:t>
              </a:r>
              <a:r>
                <a:rPr lang="en-US" sz="5800" dirty="0">
                  <a:cs typeface="B Titr" pitchFamily="2" charset="-78"/>
                </a:rPr>
                <a:t>B </a:t>
              </a:r>
              <a:r>
                <a:rPr lang="en-US" sz="5800" dirty="0" err="1">
                  <a:cs typeface="B Titr" pitchFamily="2" charset="-78"/>
                </a:rPr>
                <a:t>Titr</a:t>
              </a:r>
              <a:r>
                <a:rPr lang="en-US" sz="5800" dirty="0">
                  <a:cs typeface="B Titr" pitchFamily="2" charset="-78"/>
                </a:rPr>
                <a:t> 46pt</a:t>
              </a:r>
              <a:r>
                <a:rPr lang="en-US" sz="6000" dirty="0">
                  <a:cs typeface="B Titr" pitchFamily="2" charset="-78"/>
                </a:rPr>
                <a:t>.</a:t>
              </a:r>
              <a:r>
                <a:rPr lang="fa-IR" sz="3100" dirty="0">
                  <a:cs typeface="B Nazanin" pitchFamily="2" charset="-78"/>
                </a:rPr>
                <a:t>)</a:t>
              </a:r>
              <a:endParaRPr lang="en-US" sz="3100" dirty="0">
                <a:cs typeface="B Nazanin" pitchFamily="2" charset="-78"/>
              </a:endParaRPr>
            </a:p>
            <a:p>
              <a:pPr defTabSz="3496722" rtl="1"/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----- يک سطر فاصله </a:t>
              </a:r>
              <a:r>
                <a:rPr lang="fa-IR" sz="4200" dirty="0">
                  <a:solidFill>
                    <a:schemeClr val="bg2"/>
                  </a:solidFill>
                  <a:cs typeface="B Nazanin" pitchFamily="2" charset="-78"/>
                </a:rPr>
                <a:t>(</a:t>
              </a:r>
              <a:r>
                <a:rPr lang="en-US" sz="31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) -----</a:t>
              </a: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نام و نام خانوادگي </a:t>
              </a:r>
              <a:r>
                <a:rPr lang="fa-IR" sz="3700" dirty="0">
                  <a:cs typeface="B Nazanin" pitchFamily="2" charset="-78"/>
                </a:rPr>
                <a:t>نويسنده </a:t>
              </a:r>
              <a:r>
                <a:rPr lang="fa-IR" sz="3700" dirty="0" smtClean="0">
                  <a:cs typeface="B Nazanin" pitchFamily="2" charset="-78"/>
                </a:rPr>
                <a:t>اول، </a:t>
              </a:r>
              <a:r>
                <a:rPr lang="fa-IR" sz="3700" dirty="0">
                  <a:cs typeface="B Nazanin" pitchFamily="2" charset="-78"/>
                </a:rPr>
                <a:t>نويسنده دوم، ... در يك يا دو سطر. </a:t>
              </a:r>
              <a:endParaRPr lang="fa-IR" sz="3700" dirty="0">
                <a:solidFill>
                  <a:schemeClr val="bg2"/>
                </a:solidFill>
                <a:cs typeface="B Nazanin" pitchFamily="2" charset="-78"/>
              </a:endParaRPr>
            </a:p>
            <a:p>
              <a:pPr defTabSz="3496722" rtl="1"/>
              <a:r>
                <a:rPr lang="en-US" sz="37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نام و نام خانوادگي نويسندگان به صورت کامل ذکر شود</a:t>
              </a:r>
              <a:r>
                <a:rPr lang="fa-IR" sz="3700" dirty="0" smtClean="0">
                  <a:solidFill>
                    <a:schemeClr val="bg2"/>
                  </a:solidFill>
                  <a:cs typeface="B Nazanin" pitchFamily="2" charset="-78"/>
                </a:rPr>
                <a:t>.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(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4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پررنگ) </a:t>
              </a: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.</a:t>
              </a:r>
              <a:endParaRPr lang="en-US" sz="3100" dirty="0">
                <a:cs typeface="B Nazanin" pitchFamily="2" charset="-78"/>
              </a:endParaRPr>
            </a:p>
            <a:p>
              <a:pPr defTabSz="3496722" rtl="1"/>
              <a:r>
                <a:rPr lang="fa-IR" sz="3100" dirty="0" smtClean="0">
                  <a:cs typeface="B Nazanin" pitchFamily="2" charset="-78"/>
                </a:rPr>
                <a:t>1- درجه علمي و رشته تخصصي (يا </a:t>
              </a:r>
              <a:r>
                <a:rPr lang="fa-IR" sz="3100" dirty="0">
                  <a:cs typeface="B Nazanin" pitchFamily="2" charset="-78"/>
                </a:rPr>
                <a:t>سمت كاري) نويسنده اول (</a:t>
              </a:r>
              <a:r>
                <a:rPr lang="en-US" sz="2900" dirty="0">
                  <a:cs typeface="B Nazanin" pitchFamily="2" charset="-78"/>
                </a:rPr>
                <a:t>B </a:t>
              </a:r>
              <a:r>
                <a:rPr lang="en-US" sz="2900" dirty="0" err="1">
                  <a:cs typeface="B Nazanin" pitchFamily="2" charset="-78"/>
                </a:rPr>
                <a:t>Nazanin</a:t>
              </a:r>
              <a:r>
                <a:rPr lang="en-US" sz="2900" dirty="0">
                  <a:cs typeface="B Nazanin" pitchFamily="2" charset="-78"/>
                </a:rPr>
                <a:t> 24pt</a:t>
              </a:r>
              <a:r>
                <a:rPr lang="en-US" sz="2600" dirty="0">
                  <a:cs typeface="B Nazanin" pitchFamily="2" charset="-78"/>
                </a:rPr>
                <a:t>.</a:t>
              </a:r>
              <a:r>
                <a:rPr lang="en-US" sz="3100" dirty="0">
                  <a:cs typeface="B Nazanin" pitchFamily="2" charset="-78"/>
                </a:rPr>
                <a:t>، </a:t>
              </a:r>
              <a:r>
                <a:rPr lang="fa-IR" sz="3100" dirty="0">
                  <a:cs typeface="B Nazanin" pitchFamily="2" charset="-78"/>
                </a:rPr>
                <a:t>وسط چين)</a:t>
              </a: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2- درجه علمي و رشته تخصصي (يا سمت كاري) نويسنده دوم (</a:t>
              </a:r>
              <a:r>
                <a:rPr lang="en-US" sz="2900" dirty="0">
                  <a:cs typeface="B Nazanin" pitchFamily="2" charset="-78"/>
                </a:rPr>
                <a:t>B </a:t>
              </a:r>
              <a:r>
                <a:rPr lang="en-US" sz="2900" dirty="0" err="1">
                  <a:cs typeface="B Nazanin" pitchFamily="2" charset="-78"/>
                </a:rPr>
                <a:t>Nazanin</a:t>
              </a:r>
              <a:r>
                <a:rPr lang="en-US" sz="2900" dirty="0">
                  <a:cs typeface="B Nazanin" pitchFamily="2" charset="-78"/>
                </a:rPr>
                <a:t> pt. 24</a:t>
              </a:r>
              <a:r>
                <a:rPr lang="en-US" sz="3100" dirty="0">
                  <a:cs typeface="B Nazanin" pitchFamily="2" charset="-78"/>
                </a:rPr>
                <a:t>، </a:t>
              </a:r>
              <a:r>
                <a:rPr lang="fa-IR" sz="3100" dirty="0">
                  <a:cs typeface="B Nazanin" pitchFamily="2" charset="-78"/>
                </a:rPr>
                <a:t>وسط چين)</a:t>
              </a:r>
              <a:endParaRPr lang="en-US" sz="3100" dirty="0">
                <a:cs typeface="B Nazanin" pitchFamily="2" charset="-78"/>
              </a:endParaRPr>
            </a:p>
            <a:p>
              <a:pPr defTabSz="3496722" rtl="1"/>
              <a:r>
                <a:rPr lang="fa-IR" sz="2700" dirty="0">
                  <a:cs typeface="B Nazanin" pitchFamily="2" charset="-78"/>
                </a:rPr>
                <a:t>آدرس پست الكترونيك</a:t>
              </a:r>
              <a:r>
                <a:rPr lang="en-US" sz="2900" dirty="0">
                  <a:cs typeface="B Nazanin" pitchFamily="2" charset="-78"/>
                </a:rPr>
                <a:t>(Times New Roman 22 pt. Italic</a:t>
              </a:r>
              <a:r>
                <a:rPr lang="en-US" sz="2700" dirty="0">
                  <a:cs typeface="B Nazanin" pitchFamily="2" charset="-78"/>
                </a:rPr>
                <a:t>)</a:t>
              </a:r>
            </a:p>
          </p:txBody>
        </p:sp>
      </p:grp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13372760" y="10961539"/>
            <a:ext cx="10972800" cy="492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 smtClean="0">
                <a:latin typeface="30"/>
                <a:cs typeface="B Nazanin" pitchFamily="2" charset="-78"/>
              </a:rPr>
              <a:t>به</a:t>
            </a:r>
            <a:r>
              <a:rPr lang="fa-IR" sz="3000" dirty="0"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latin typeface="30"/>
                <a:cs typeface="B Nazanin" pitchFamily="2" charset="-78"/>
              </a:rPr>
              <a:t>منظور يكسان</a:t>
            </a:r>
            <a:r>
              <a:rPr lang="fa-IR" sz="3000" dirty="0"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3000" dirty="0">
                <a:latin typeface="30"/>
                <a:cs typeface="B Nazanin" pitchFamily="2" charset="-78"/>
              </a:rPr>
              <a:t> پوستری</a:t>
            </a:r>
            <a:r>
              <a:rPr lang="ar-SA" sz="3000" dirty="0">
                <a:latin typeface="30"/>
                <a:cs typeface="B Nazanin" pitchFamily="2" charset="-78"/>
              </a:rPr>
              <a:t> </a:t>
            </a:r>
            <a:r>
              <a:rPr lang="fa-IR" sz="3000" dirty="0">
                <a:latin typeface="30"/>
                <a:cs typeface="B Nazanin" pitchFamily="2" charset="-78"/>
              </a:rPr>
              <a:t>ب</a:t>
            </a:r>
            <a:r>
              <a:rPr lang="ar-SA" sz="3000" dirty="0"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3000" dirty="0">
                <a:latin typeface="30"/>
                <a:cs typeface="B Nazanin" pitchFamily="2" charset="-78"/>
              </a:rPr>
              <a:t>(رنگ‌بندی، جانمایی مطالب، تک یا دو ستونه بودن و اندازه ستون‌های چپ و راست و نوع محتوای آن‌ها طبق سلیقه نگارنده مقاله است). </a:t>
            </a:r>
            <a:r>
              <a:rPr lang="ar-SA" sz="3000" dirty="0"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3000" dirty="0">
                <a:latin typeface="30"/>
                <a:cs typeface="B Nazanin" pitchFamily="2" charset="-78"/>
              </a:rPr>
              <a:t>کنگره </a:t>
            </a:r>
            <a:r>
              <a:rPr lang="ar-SA" sz="3000" dirty="0"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r>
              <a:rPr lang="en-US" sz="3000" dirty="0">
                <a:latin typeface="30"/>
                <a:cs typeface="B Nazanin" pitchFamily="2" charset="-78"/>
              </a:rPr>
              <a:t> </a:t>
            </a:r>
          </a:p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>
                <a:latin typeface="30"/>
                <a:cs typeface="B Nazanin" pitchFamily="2" charset="-78"/>
              </a:rPr>
              <a:t>اندازه پوستر باید 70 در100 سانتیمتر 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3000" dirty="0">
              <a:latin typeface="30"/>
              <a:cs typeface="B Nazanin" pitchFamily="2" charset="-78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3315445" y="17411700"/>
            <a:ext cx="10972800" cy="489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59" tIns="29980" rIns="59959" bIns="29980">
            <a:spAutoFit/>
          </a:bodyPr>
          <a:lstStyle/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 smtClean="0">
                <a:latin typeface="30"/>
                <a:cs typeface="B Nazanin" pitchFamily="2" charset="-78"/>
              </a:rPr>
              <a:t>براي </a:t>
            </a:r>
            <a:r>
              <a:rPr lang="fa-IR" sz="3000" dirty="0">
                <a:latin typeface="30"/>
                <a:cs typeface="B Nazanin" pitchFamily="2" charset="-78"/>
              </a:rPr>
              <a:t>ساخت پوستر</a:t>
            </a:r>
            <a:r>
              <a:rPr lang="ar-SA" sz="3000" dirty="0">
                <a:latin typeface="30"/>
                <a:cs typeface="B Nazanin" pitchFamily="2" charset="-78"/>
              </a:rPr>
              <a:t>، </a:t>
            </a:r>
            <a:r>
              <a:rPr lang="ar-SA" sz="3000" dirty="0" smtClean="0">
                <a:latin typeface="30"/>
                <a:cs typeface="B Nazanin" pitchFamily="2" charset="-78"/>
              </a:rPr>
              <a:t>از </a:t>
            </a:r>
            <a:r>
              <a:rPr lang="ar-SA" sz="3000" dirty="0">
                <a:latin typeface="30"/>
                <a:cs typeface="B Nazanin" pitchFamily="2" charset="-78"/>
              </a:rPr>
              <a:t>نرم افزار مايكروسافت </a:t>
            </a:r>
            <a:r>
              <a:rPr lang="fa-IR" sz="3000" dirty="0">
                <a:latin typeface="30"/>
                <a:cs typeface="B Nazanin" pitchFamily="2" charset="-78"/>
              </a:rPr>
              <a:t>پاورپوینت </a:t>
            </a:r>
            <a:r>
              <a:rPr lang="ar-SA" sz="3000" dirty="0">
                <a:latin typeface="30"/>
                <a:cs typeface="B Nazanin" pitchFamily="2" charset="-78"/>
              </a:rPr>
              <a:t>نسخة </a:t>
            </a:r>
            <a:r>
              <a:rPr lang="fr-FR" sz="3000" dirty="0" smtClean="0">
                <a:latin typeface="30"/>
                <a:cs typeface="B Nazanin" pitchFamily="2" charset="-78"/>
              </a:rPr>
              <a:t>2007</a:t>
            </a:r>
            <a:r>
              <a:rPr lang="fa-IR" sz="3000" dirty="0" smtClean="0">
                <a:latin typeface="30"/>
                <a:cs typeface="B Nazanin" pitchFamily="2" charset="-78"/>
              </a:rPr>
              <a:t> </a:t>
            </a:r>
            <a:r>
              <a:rPr lang="fa-IR" sz="3000" dirty="0">
                <a:latin typeface="30"/>
                <a:cs typeface="B Nazanin" pitchFamily="2" charset="-78"/>
              </a:rPr>
              <a:t>به بعد</a:t>
            </a:r>
            <a:r>
              <a:rPr lang="ar-SA" sz="3000" dirty="0">
                <a:latin typeface="30"/>
                <a:cs typeface="B Nazanin" pitchFamily="2" charset="-78"/>
              </a:rPr>
              <a:t> استفاده كنيد. عنوان همة بخش‌ها با قلم </a:t>
            </a:r>
            <a:r>
              <a:rPr lang="en-US" sz="3000" dirty="0">
                <a:latin typeface="30"/>
                <a:cs typeface="B Nazanin" pitchFamily="2" charset="-78"/>
              </a:rPr>
              <a:t>B </a:t>
            </a:r>
            <a:r>
              <a:rPr lang="en-US" sz="3000" dirty="0" err="1">
                <a:latin typeface="30"/>
                <a:cs typeface="B Nazanin" pitchFamily="2" charset="-78"/>
              </a:rPr>
              <a:t>Titr</a:t>
            </a:r>
            <a:r>
              <a:rPr lang="fa-IR" sz="3000" dirty="0">
                <a:latin typeface="30"/>
                <a:cs typeface="B Nazanin" pitchFamily="2" charset="-78"/>
              </a:rPr>
              <a:t> </a:t>
            </a:r>
            <a:r>
              <a:rPr lang="ar-SA" sz="3000" dirty="0">
                <a:latin typeface="30"/>
                <a:cs typeface="B Nazanin" pitchFamily="2" charset="-78"/>
              </a:rPr>
              <a:t>و اندازه </a:t>
            </a:r>
            <a:r>
              <a:rPr lang="en-US" sz="3000" dirty="0">
                <a:latin typeface="30"/>
                <a:cs typeface="B Nazanin" pitchFamily="2" charset="-78"/>
              </a:rPr>
              <a:t>pt. </a:t>
            </a:r>
            <a:r>
              <a:rPr lang="fa-IR" sz="3000" dirty="0">
                <a:latin typeface="30"/>
                <a:cs typeface="B Nazanin" pitchFamily="2" charset="-78"/>
              </a:rPr>
              <a:t>38 </a:t>
            </a:r>
            <a:r>
              <a:rPr lang="ar-SA" sz="3000" dirty="0">
                <a:latin typeface="30"/>
                <a:cs typeface="B Nazanin" pitchFamily="2" charset="-78"/>
              </a:rPr>
              <a:t>پررنگ و عنوان زيربخش‌ها با قلم </a:t>
            </a:r>
            <a:r>
              <a:rPr lang="en-US" sz="3000" dirty="0">
                <a:latin typeface="30"/>
                <a:cs typeface="B Nazanin" pitchFamily="2" charset="-78"/>
              </a:rPr>
              <a:t>B </a:t>
            </a:r>
            <a:r>
              <a:rPr lang="en-US" sz="3000" dirty="0" err="1">
                <a:latin typeface="30"/>
                <a:cs typeface="B Nazanin" pitchFamily="2" charset="-78"/>
              </a:rPr>
              <a:t>Nazanin</a:t>
            </a:r>
            <a:r>
              <a:rPr lang="fa-IR" sz="3000" dirty="0">
                <a:latin typeface="30"/>
                <a:cs typeface="B Nazanin" pitchFamily="2" charset="-78"/>
              </a:rPr>
              <a:t> </a:t>
            </a:r>
            <a:r>
              <a:rPr lang="ar-SA" sz="3000" dirty="0">
                <a:latin typeface="30"/>
                <a:cs typeface="B Nazanin" pitchFamily="2" charset="-78"/>
              </a:rPr>
              <a:t>و اندازه </a:t>
            </a:r>
            <a:r>
              <a:rPr lang="fa-IR" sz="3000" dirty="0">
                <a:latin typeface="30"/>
                <a:cs typeface="B Nazanin" pitchFamily="2" charset="-78"/>
              </a:rPr>
              <a:t>30 </a:t>
            </a:r>
            <a:r>
              <a:rPr lang="ar-SA" sz="3000" dirty="0">
                <a:latin typeface="30"/>
                <a:cs typeface="B Nazanin" pitchFamily="2" charset="-78"/>
              </a:rPr>
              <a:t>پررنگ تايپ شود. عنوان هر بخش يا زيربخش، با يك خط خالي فاصله از انتهاي متن بخش قبلي تايپ و شماره‌گذاري شود. خط اول همة پاراگراف‌ها بايد داراي تورفتگي به اندازة </a:t>
            </a:r>
            <a:r>
              <a:rPr lang="en-US" sz="3000" dirty="0">
                <a:latin typeface="30"/>
                <a:cs typeface="B Nazanin" pitchFamily="2" charset="-78"/>
              </a:rPr>
              <a:t>cm</a:t>
            </a:r>
            <a:r>
              <a:rPr lang="ar-SA" sz="3000" dirty="0">
                <a:latin typeface="30"/>
                <a:cs typeface="B Nazanin" pitchFamily="2" charset="-78"/>
              </a:rPr>
              <a:t> </a:t>
            </a:r>
            <a:r>
              <a:rPr lang="fa-IR" sz="3000" dirty="0">
                <a:latin typeface="30"/>
                <a:cs typeface="B Nazanin" pitchFamily="2" charset="-78"/>
              </a:rPr>
              <a:t>1</a:t>
            </a:r>
            <a:r>
              <a:rPr lang="ar-SA" sz="3000" dirty="0">
                <a:latin typeface="30"/>
                <a:cs typeface="B Nazanin" pitchFamily="2" charset="-78"/>
              </a:rPr>
              <a:t>باشد.</a:t>
            </a:r>
            <a:r>
              <a:rPr lang="fa-IR" sz="3000" dirty="0">
                <a:latin typeface="30"/>
                <a:cs typeface="B Nazanin" pitchFamily="2" charset="-78"/>
              </a:rPr>
              <a:t> برای کلیه متون از حالت پاراگراف از راست (متن از راست به چپ)- حالت </a:t>
            </a:r>
            <a:r>
              <a:rPr lang="en-US" sz="3000" dirty="0">
                <a:latin typeface="30"/>
                <a:cs typeface="B Nazanin" pitchFamily="2" charset="-78"/>
              </a:rPr>
              <a:t>Justify</a:t>
            </a:r>
            <a:r>
              <a:rPr lang="fa-IR" sz="3000" dirty="0">
                <a:latin typeface="30"/>
                <a:cs typeface="B Nazanin" pitchFamily="2" charset="-78"/>
              </a:rPr>
              <a:t>- و براي تدوين بخشهای لاتين نيز بايستي کليه موارد مندرج در اين دستورالعمل رعايت شود و برای نگارش بخش های لاتین بايد از قلم </a:t>
            </a:r>
            <a:r>
              <a:rPr lang="en-US" sz="2800" u="sng" dirty="0">
                <a:latin typeface="30"/>
                <a:cs typeface="B Nazanin" pitchFamily="2" charset="-78"/>
              </a:rPr>
              <a:t>Times New Roman </a:t>
            </a:r>
            <a:r>
              <a:rPr lang="fa-IR" sz="2800" u="sng" dirty="0">
                <a:latin typeface="30"/>
                <a:cs typeface="B Nazanin" pitchFamily="2" charset="-78"/>
              </a:rPr>
              <a:t> </a:t>
            </a:r>
            <a:r>
              <a:rPr lang="fa-IR" sz="3200" u="sng" dirty="0">
                <a:latin typeface="30"/>
                <a:cs typeface="B Nazanin" pitchFamily="2" charset="-78"/>
              </a:rPr>
              <a:t>با اندازه فونت دو شماره کمتر از حالت فارسي </a:t>
            </a:r>
            <a:r>
              <a:rPr lang="fa-IR" sz="2800" u="sng" dirty="0">
                <a:latin typeface="30"/>
                <a:cs typeface="B Nazanin" pitchFamily="2" charset="-78"/>
              </a:rPr>
              <a:t>استفاده شود</a:t>
            </a:r>
            <a:r>
              <a:rPr lang="fa-IR" sz="2800" u="sng" dirty="0" smtClean="0">
                <a:latin typeface="30"/>
                <a:cs typeface="B Nazanin" pitchFamily="2" charset="-78"/>
              </a:rPr>
              <a:t>.</a:t>
            </a:r>
            <a:endParaRPr lang="en-US" sz="2800" b="1" dirty="0">
              <a:latin typeface="30"/>
              <a:cs typeface="B Nazanin" pitchFamily="2" charset="-78"/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/>
        </p:nvSpPr>
        <p:spPr bwMode="auto">
          <a:xfrm>
            <a:off x="13315445" y="24193500"/>
            <a:ext cx="10972800" cy="935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6" tIns="45713" rIns="91426" bIns="45713">
            <a:spAutoFit/>
          </a:bodyPr>
          <a:lstStyle/>
          <a:p>
            <a:pPr lvl="0"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 smtClean="0">
                <a:latin typeface="30"/>
                <a:cs typeface="B Nazanin" pitchFamily="2" charset="-78"/>
              </a:rPr>
              <a:t>محتواي </a:t>
            </a:r>
            <a:r>
              <a:rPr lang="fa-IR" sz="3000" dirty="0">
                <a:latin typeface="30"/>
                <a:cs typeface="B Nazanin" pitchFamily="2" charset="-78"/>
              </a:rPr>
              <a:t>پوستر به زبان فارسی و یا </a:t>
            </a:r>
            <a:r>
              <a:rPr lang="fa-IR" sz="3000" dirty="0" smtClean="0">
                <a:latin typeface="30"/>
                <a:cs typeface="B Nazanin" pitchFamily="2" charset="-78"/>
              </a:rPr>
              <a:t>فرانسه </a:t>
            </a:r>
            <a:r>
              <a:rPr lang="fa-IR" sz="3000" dirty="0">
                <a:latin typeface="30"/>
                <a:cs typeface="B Nazanin" pitchFamily="2" charset="-78"/>
              </a:rPr>
              <a:t>نوشته </a:t>
            </a:r>
            <a:r>
              <a:rPr lang="fa-IR" sz="3000" dirty="0" smtClean="0">
                <a:latin typeface="30"/>
                <a:cs typeface="B Nazanin" pitchFamily="2" charset="-78"/>
              </a:rPr>
              <a:t>شود </a:t>
            </a:r>
            <a:r>
              <a:rPr lang="fa-IR" sz="3000" dirty="0">
                <a:latin typeface="30"/>
                <a:cs typeface="B Nazanin" pitchFamily="2" charset="-78"/>
              </a:rPr>
              <a:t>و از لحاظ املایی و نگارشی به دقت تصحیح گردد.</a:t>
            </a:r>
          </a:p>
          <a:p>
            <a:pPr indent="539496" algn="just" rtl="1">
              <a:lnSpc>
                <a:spcPct val="150000"/>
              </a:lnSpc>
            </a:pPr>
            <a:r>
              <a:rPr lang="fa-IR" sz="3000" dirty="0" smtClean="0">
                <a:latin typeface="30"/>
                <a:cs typeface="B Nazanin" pitchFamily="2" charset="-78"/>
              </a:rPr>
              <a:t>بخش های </a:t>
            </a:r>
            <a:r>
              <a:rPr lang="fa-IR" sz="3000" dirty="0">
                <a:latin typeface="30"/>
                <a:cs typeface="B Nazanin" pitchFamily="2" charset="-78"/>
              </a:rPr>
              <a:t>پوستر باید به </a:t>
            </a:r>
            <a:r>
              <a:rPr lang="fa-IR" sz="3000" dirty="0" smtClean="0">
                <a:latin typeface="30"/>
                <a:cs typeface="B Nazanin" pitchFamily="2" charset="-78"/>
              </a:rPr>
              <a:t>گونه اي </a:t>
            </a:r>
            <a:r>
              <a:rPr lang="fa-IR" sz="3000" dirty="0">
                <a:latin typeface="30"/>
                <a:cs typeface="B Nazanin" pitchFamily="2" charset="-78"/>
              </a:rPr>
              <a:t>طراحی شود که بدون حضور ارائه کننده پوستر نیز قابل فهم باشد. نوشته پوستر باید کوتاه و </a:t>
            </a:r>
            <a:r>
              <a:rPr lang="fa-IR" sz="3000" dirty="0" smtClean="0">
                <a:latin typeface="30"/>
                <a:cs typeface="B Nazanin" pitchFamily="2" charset="-78"/>
              </a:rPr>
              <a:t>بجا باشند. نوشته ها باید به اساسی ترین مباحث محدود شوند و  سپس به نحو مناسبی در پوستر اجرا گردند.</a:t>
            </a: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800" b="1" dirty="0">
              <a:cs typeface="B Titr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800" b="1" dirty="0" smtClean="0">
              <a:cs typeface="B Titr" pitchFamily="2" charset="-78"/>
            </a:endParaRPr>
          </a:p>
          <a:p>
            <a:pPr algn="just" rtl="1"/>
            <a:endParaRPr lang="en-US" sz="3800" b="1" dirty="0">
              <a:cs typeface="B Titr" pitchFamily="2" charset="-78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723900" y="23867269"/>
            <a:ext cx="11235229" cy="584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</a:pPr>
            <a:r>
              <a:rPr lang="ar-SA" sz="3000" dirty="0" smtClean="0">
                <a:cs typeface="B Nazanin" pitchFamily="2" charset="-78"/>
              </a:rPr>
              <a:t>وجود بخش جمع‌بندي و نتيجه‌گيري پس از متن اصلي مقاله الزامي است</a:t>
            </a:r>
            <a:r>
              <a:rPr lang="ar-SA" sz="3000" dirty="0" smtClean="0"/>
              <a:t>.</a:t>
            </a:r>
            <a:endParaRPr lang="fa-IR" sz="3000" dirty="0" smtClean="0"/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2000" b="1" dirty="0" smtClean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743547" y="30933710"/>
            <a:ext cx="11235229" cy="31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r>
              <a:rPr lang="fa-IR" sz="3000" dirty="0" smtClean="0">
                <a:cs typeface="B Nazanin" pitchFamily="2" charset="-78"/>
              </a:rPr>
              <a:t>منابع </a:t>
            </a:r>
            <a:r>
              <a:rPr lang="fa-IR" sz="3000" dirty="0">
                <a:cs typeface="B Nazanin" pitchFamily="2" charset="-78"/>
              </a:rPr>
              <a:t>منتخب و اصلی مقاله بشیوه </a:t>
            </a:r>
            <a:r>
              <a:rPr lang="en-US" sz="3000" dirty="0">
                <a:cs typeface="B Nazanin" pitchFamily="2" charset="-78"/>
              </a:rPr>
              <a:t>APA</a:t>
            </a:r>
            <a:r>
              <a:rPr lang="fa-IR" sz="3000" dirty="0">
                <a:cs typeface="B Nazanin" pitchFamily="2" charset="-78"/>
              </a:rPr>
              <a:t> ویراست ششم </a:t>
            </a:r>
            <a:r>
              <a:rPr lang="fa-IR" sz="3000" dirty="0" smtClean="0">
                <a:cs typeface="B Nazanin" pitchFamily="2" charset="-78"/>
              </a:rPr>
              <a:t>در </a:t>
            </a:r>
            <a:r>
              <a:rPr lang="fa-IR" sz="3000" dirty="0">
                <a:cs typeface="B Nazanin" pitchFamily="2" charset="-78"/>
              </a:rPr>
              <a:t>این بخش بیان شود</a:t>
            </a:r>
            <a:r>
              <a:rPr lang="fa-IR" sz="2000" dirty="0">
                <a:cs typeface="B Nazanin" panose="00000400000000000000" pitchFamily="2" charset="-78"/>
              </a:rPr>
              <a:t>. </a:t>
            </a: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9290" y="836588"/>
            <a:ext cx="1835727" cy="22436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0081" y="1021179"/>
            <a:ext cx="2559555" cy="1919666"/>
          </a:xfrm>
          <a:prstGeom prst="rect">
            <a:avLst/>
          </a:prstGeom>
        </p:spPr>
      </p:pic>
      <p:sp>
        <p:nvSpPr>
          <p:cNvPr id="30" name="Rounded Rectangle 29"/>
          <p:cNvSpPr/>
          <p:nvPr/>
        </p:nvSpPr>
        <p:spPr bwMode="auto">
          <a:xfrm>
            <a:off x="18416227" y="10268329"/>
            <a:ext cx="5940060" cy="703064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6722" rtl="1"/>
            <a:endParaRPr lang="en-US" sz="3100" dirty="0"/>
          </a:p>
          <a:p>
            <a:pPr defTabSz="3496722" rtl="1"/>
            <a:r>
              <a:rPr lang="fa-IR" sz="3100" dirty="0">
                <a:cs typeface="B Nazanin" pitchFamily="2" charset="-78"/>
              </a:rPr>
              <a:t> </a:t>
            </a:r>
            <a:endParaRPr lang="en-US" sz="2700" dirty="0">
              <a:cs typeface="B Nazani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763" y="10272119"/>
            <a:ext cx="115448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800" b="1" dirty="0">
                <a:solidFill>
                  <a:schemeClr val="bg1"/>
                </a:solidFill>
                <a:latin typeface="+mn-lt"/>
                <a:cs typeface="B Titr" pitchFamily="2" charset="-78"/>
              </a:rPr>
              <a:t>چکیده</a:t>
            </a:r>
            <a:endParaRPr lang="fr-FR" sz="3800" b="1" dirty="0">
              <a:solidFill>
                <a:schemeClr val="bg1"/>
              </a:solidFill>
              <a:latin typeface="+mn-lt"/>
              <a:cs typeface="B Titr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18416227" y="16563156"/>
            <a:ext cx="5967770" cy="753627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6722" rtl="1"/>
            <a:endParaRPr lang="en-US" sz="3100" dirty="0"/>
          </a:p>
          <a:p>
            <a:pPr defTabSz="3496722" rtl="1"/>
            <a:r>
              <a:rPr lang="fa-IR" sz="3100" dirty="0">
                <a:cs typeface="B Nazanin" pitchFamily="2" charset="-78"/>
              </a:rPr>
              <a:t> </a:t>
            </a:r>
            <a:endParaRPr lang="en-US" sz="2700" dirty="0">
              <a:cs typeface="B Nazanin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721132" y="16563156"/>
            <a:ext cx="316945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سوال و هدف تحقیق</a:t>
            </a:r>
          </a:p>
          <a:p>
            <a:endParaRPr lang="fr-FR" sz="3800" b="1" dirty="0">
              <a:solidFill>
                <a:schemeClr val="bg1"/>
              </a:solidFill>
              <a:latin typeface="+mn-lt"/>
              <a:cs typeface="B Titr" pitchFamily="2" charset="-78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18443935" y="23363173"/>
            <a:ext cx="5967770" cy="756198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6722" rtl="1"/>
            <a:endParaRPr lang="en-US" sz="3100" dirty="0"/>
          </a:p>
          <a:p>
            <a:pPr defTabSz="3496722" rtl="1"/>
            <a:r>
              <a:rPr lang="fa-IR" sz="3100" dirty="0">
                <a:cs typeface="B Nazanin" pitchFamily="2" charset="-78"/>
              </a:rPr>
              <a:t> </a:t>
            </a:r>
            <a:endParaRPr lang="en-US" sz="2700" dirty="0">
              <a:cs typeface="B Nazanin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860776" y="23365744"/>
            <a:ext cx="405752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مبانی نظری یا روش تحقیق</a:t>
            </a:r>
          </a:p>
          <a:p>
            <a:endParaRPr lang="fr-FR" sz="3800" b="1" dirty="0">
              <a:solidFill>
                <a:schemeClr val="bg1"/>
              </a:solidFill>
              <a:latin typeface="+mn-lt"/>
              <a:cs typeface="B Titr" pitchFamily="2" charset="-78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5877868" y="23141503"/>
            <a:ext cx="5967770" cy="756198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6722" rtl="1"/>
            <a:endParaRPr lang="en-US" sz="3100" dirty="0"/>
          </a:p>
          <a:p>
            <a:pPr defTabSz="3496722" rtl="1"/>
            <a:r>
              <a:rPr lang="fa-IR" sz="3100" dirty="0">
                <a:cs typeface="B Nazanin" pitchFamily="2" charset="-78"/>
              </a:rPr>
              <a:t> </a:t>
            </a:r>
            <a:endParaRPr lang="en-US" sz="2700" dirty="0">
              <a:cs typeface="B Nazanin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748225" y="23144074"/>
            <a:ext cx="197682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3496722" rtl="1">
              <a:spcBef>
                <a:spcPct val="50000"/>
              </a:spcBef>
            </a:pPr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نتیجه گیری</a:t>
            </a:r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  <a:p>
            <a:endParaRPr lang="fr-FR" sz="3800" b="1" dirty="0">
              <a:solidFill>
                <a:schemeClr val="bg1"/>
              </a:solidFill>
              <a:latin typeface="+mn-lt"/>
              <a:cs typeface="B Titr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5943600" y="10390909"/>
            <a:ext cx="5971310" cy="732898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6722" rtl="1"/>
            <a:endParaRPr lang="en-US" sz="3100" dirty="0"/>
          </a:p>
          <a:p>
            <a:pPr defTabSz="3496722" rtl="1"/>
            <a:r>
              <a:rPr lang="fa-IR" sz="3100" dirty="0">
                <a:cs typeface="B Nazanin" pitchFamily="2" charset="-78"/>
              </a:rPr>
              <a:t> </a:t>
            </a:r>
            <a:endParaRPr lang="en-US" sz="2700" dirty="0">
              <a:cs typeface="B Nazanin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647579" y="10440518"/>
            <a:ext cx="231666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2879280" rtl="1">
              <a:spcBef>
                <a:spcPct val="50000"/>
              </a:spcBef>
            </a:pPr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 بحث و بررسی</a:t>
            </a:r>
          </a:p>
          <a:p>
            <a:endParaRPr lang="fr-FR" sz="3800" b="1" dirty="0">
              <a:solidFill>
                <a:schemeClr val="bg1"/>
              </a:solidFill>
              <a:latin typeface="+mn-lt"/>
              <a:cs typeface="B Titr" pitchFamily="2" charset="-7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5834326" y="30119242"/>
            <a:ext cx="5967770" cy="756198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6722" rtl="1"/>
            <a:endParaRPr lang="en-US" sz="3100" dirty="0"/>
          </a:p>
          <a:p>
            <a:pPr defTabSz="3496722" rtl="1"/>
            <a:r>
              <a:rPr lang="fa-IR" sz="3100" dirty="0">
                <a:cs typeface="B Nazanin" pitchFamily="2" charset="-78"/>
              </a:rPr>
              <a:t> </a:t>
            </a:r>
            <a:endParaRPr lang="en-US" sz="2700" dirty="0">
              <a:cs typeface="B Nazanin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704683" y="30229830"/>
            <a:ext cx="197682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3496722" rtl="1">
              <a:spcBef>
                <a:spcPct val="50000"/>
              </a:spcBef>
            </a:pPr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منابع اصلی</a:t>
            </a:r>
          </a:p>
          <a:p>
            <a:endParaRPr lang="fr-FR" sz="3800" b="1" dirty="0">
              <a:solidFill>
                <a:schemeClr val="bg1"/>
              </a:solidFill>
              <a:latin typeface="+mn-lt"/>
              <a:cs typeface="B Titr" pitchFamily="2" charset="-78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89" y="0"/>
            <a:ext cx="9442059" cy="378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7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</Template>
  <TotalTime>110</TotalTime>
  <Words>495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30</vt:lpstr>
      <vt:lpstr>Arial</vt:lpstr>
      <vt:lpstr>B Nazanin</vt:lpstr>
      <vt:lpstr>B Titr</vt:lpstr>
      <vt:lpstr>Calibri</vt:lpstr>
      <vt:lpstr>Wingdings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SDT</dc:creator>
  <dc:description>©MegaPrint Inc. 2009</dc:description>
  <cp:lastModifiedBy>SDT</cp:lastModifiedBy>
  <cp:revision>13</cp:revision>
  <dcterms:created xsi:type="dcterms:W3CDTF">2016-07-27T14:24:01Z</dcterms:created>
  <dcterms:modified xsi:type="dcterms:W3CDTF">2016-08-04T13:00:59Z</dcterms:modified>
</cp:coreProperties>
</file>